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68" r:id="rId4"/>
    <p:sldId id="259" r:id="rId5"/>
    <p:sldId id="260" r:id="rId6"/>
    <p:sldId id="257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7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63E28-2A01-441A-A77B-A37BD204AA8F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2BC4-DB93-4B03-87D1-4C64B082B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2BC4-DB93-4B03-87D1-4C64B082B2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7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74550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2221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0838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88470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44797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18961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0353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748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1326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20058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7850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426D-4C75-4B1A-8D88-7FC4DAFB2AC7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729D-B726-47B4-8B4D-4C532D52A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9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24" Type="http://schemas.openxmlformats.org/officeDocument/2006/relationships/image" Target="../media/image38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jp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6332"/>
          <a:stretch/>
        </p:blipFill>
        <p:spPr>
          <a:xfrm>
            <a:off x="0" y="0"/>
            <a:ext cx="91821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2111" y="1190086"/>
            <a:ext cx="9182100" cy="5744114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75000"/>
                </a:srgbClr>
              </a:gs>
              <a:gs pos="100000">
                <a:srgbClr val="002060">
                  <a:alpha val="8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492472"/>
            <a:ext cx="1783010" cy="5139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8000" b="1" u="sng" cap="small" dirty="0">
                <a:solidFill>
                  <a:srgbClr val="00B0F0"/>
                </a:solidFill>
              </a:rPr>
              <a:t>Our Mission</a:t>
            </a:r>
            <a:br>
              <a:rPr lang="en-US" sz="7200" b="1" u="sng" dirty="0">
                <a:solidFill>
                  <a:srgbClr val="00B0F0"/>
                </a:solidFill>
              </a:rPr>
            </a:br>
            <a:r>
              <a:rPr lang="en-US" sz="6400" b="1" dirty="0">
                <a:solidFill>
                  <a:schemeClr val="tx1"/>
                </a:solidFill>
              </a:rPr>
              <a:t>To assist, educate, train &amp; mentor, multi-cultural entrepreneurs, 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6400" b="1" dirty="0">
                <a:solidFill>
                  <a:schemeClr val="tx1"/>
                </a:solidFill>
              </a:rPr>
              <a:t>youth-at-risk, “handicapable” entrepreneurs, and people 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6400" b="1" dirty="0">
                <a:solidFill>
                  <a:schemeClr val="tx1"/>
                </a:solidFill>
              </a:rPr>
              <a:t>re-entering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6400" b="1" dirty="0">
                <a:solidFill>
                  <a:schemeClr val="tx1"/>
                </a:solidFill>
              </a:rPr>
              <a:t> society, to start or expand small businesses in their community.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6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16" y="2331008"/>
            <a:ext cx="5163299" cy="305394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51417" y="5384948"/>
            <a:ext cx="516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Miracle’s Young Adult Entrepreneur Program </a:t>
            </a:r>
          </a:p>
          <a:p>
            <a:pPr algn="ctr"/>
            <a:r>
              <a:rPr lang="en-US" sz="2000" b="1" dirty="0"/>
              <a:t>Class of 2019</a:t>
            </a:r>
          </a:p>
        </p:txBody>
      </p:sp>
    </p:spTree>
    <p:extLst>
      <p:ext uri="{BB962C8B-B14F-4D97-AF65-F5344CB8AC3E}">
        <p14:creationId xmlns:p14="http://schemas.microsoft.com/office/powerpoint/2010/main" val="21037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honeycomb/>
      </p:transition>
    </mc:Choice>
    <mc:Fallback xmlns="">
      <p:transition spd="slow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dirty="0"/>
              <a:t>College Prep &amp; Pre-Employment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Keys to Success                                                                                                                                              </a:t>
            </a:r>
          </a:p>
          <a:p>
            <a:pPr lvl="0"/>
            <a:r>
              <a:rPr lang="en-US" sz="2400" dirty="0"/>
              <a:t>Defining Who You Are</a:t>
            </a:r>
          </a:p>
          <a:p>
            <a:pPr lvl="0"/>
            <a:r>
              <a:rPr lang="en-US" sz="2400" dirty="0"/>
              <a:t>Achieving Your Goals</a:t>
            </a:r>
          </a:p>
          <a:p>
            <a:pPr lvl="0"/>
            <a:r>
              <a:rPr lang="en-US" sz="2400" dirty="0"/>
              <a:t>Time Management </a:t>
            </a:r>
          </a:p>
          <a:p>
            <a:pPr lvl="0"/>
            <a:r>
              <a:rPr lang="en-US" sz="2400" dirty="0"/>
              <a:t>Mapping Your Course</a:t>
            </a:r>
          </a:p>
          <a:p>
            <a:pPr lvl="0"/>
            <a:r>
              <a:rPr lang="en-US" sz="2400" dirty="0"/>
              <a:t>Note-Taking and Study Skills</a:t>
            </a:r>
          </a:p>
          <a:p>
            <a:pPr lvl="0"/>
            <a:r>
              <a:rPr lang="en-US" sz="2400" dirty="0"/>
              <a:t>Career Planning Life Mission</a:t>
            </a:r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Teamwork</a:t>
            </a:r>
          </a:p>
          <a:p>
            <a:pPr lvl="0"/>
            <a:r>
              <a:rPr lang="en-US" sz="2600" dirty="0"/>
              <a:t>Punctuality/Meeting Deadlines</a:t>
            </a:r>
          </a:p>
          <a:p>
            <a:pPr lvl="0"/>
            <a:r>
              <a:rPr lang="en-US" sz="2600" dirty="0"/>
              <a:t>Customer Service</a:t>
            </a:r>
          </a:p>
          <a:p>
            <a:pPr lvl="0"/>
            <a:r>
              <a:rPr lang="en-US" sz="2600" dirty="0"/>
              <a:t>Budgeting</a:t>
            </a:r>
          </a:p>
          <a:p>
            <a:pPr lvl="0"/>
            <a:r>
              <a:rPr lang="en-US" sz="2600" dirty="0"/>
              <a:t>Phone Etiquette &amp; Communication Skills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8" name="Picture 7" descr="C:\Users\Eunice\Downloads\EECI_19Graphics\EECI_MYAEP_Carson\GradPhotoBoard\Classroom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0147"/>
            <a:ext cx="2667000" cy="17526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0" name="Picture 9" descr="C:\Users\Eunice\Downloads\EECI_19Graphics\EECI_MYAEP_Carson\GradPhotoBoard\Classroom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2667000" cy="15240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39375833"/>
      </p:ext>
    </p:extLst>
  </p:cSld>
  <p:clrMapOvr>
    <a:masterClrMapping/>
  </p:clrMapOvr>
  <p:transition spd="slow" advClick="0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Individual/Group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Ongoing individual consulting will be offered and scheduled for each participant with a Teaching Assistant and Mentor assigned to each student.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Computer Literacy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Writing Efficiency</a:t>
            </a:r>
            <a:br>
              <a:rPr lang="en-US" u="sng" dirty="0"/>
            </a:br>
            <a:endParaRPr lang="en-US" dirty="0"/>
          </a:p>
        </p:txBody>
      </p:sp>
      <p:pic>
        <p:nvPicPr>
          <p:cNvPr id="7170" name="Picture 2" descr="C:\Users\Eunice\Downloads\eeci_PP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286000" cy="2286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>
                <a:lumMod val="85000"/>
              </a:schemeClr>
            </a:solidFill>
          </a:ln>
        </p:spPr>
      </p:pic>
      <p:pic>
        <p:nvPicPr>
          <p:cNvPr id="5" name="Picture 2" descr="C:\Users\Eunice\Downloads\EECI_pp_ART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286000" cy="2286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1628131"/>
      </p:ext>
    </p:extLst>
  </p:cSld>
  <p:clrMapOvr>
    <a:masterClrMapping/>
  </p:clrMapOvr>
  <p:transition spd="slow" advClick="0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78" y="3718215"/>
            <a:ext cx="4267200" cy="284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87" y="1353323"/>
            <a:ext cx="4267200" cy="2845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" y="3263673"/>
            <a:ext cx="5105400" cy="340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97" y="2546757"/>
            <a:ext cx="3697495" cy="2079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" y="1349272"/>
            <a:ext cx="4502178" cy="2533023"/>
          </a:xfrm>
          <a:prstGeom prst="rect">
            <a:avLst/>
          </a:prstGeom>
        </p:spPr>
      </p:pic>
      <p:pic>
        <p:nvPicPr>
          <p:cNvPr id="24" name="Picture 23" descr="C:\Users\Eunice\Downloads\LADWP_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5282883"/>
            <a:ext cx="922655" cy="87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Eunice\Downloads\AmerBusBkLogo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55" y="4287189"/>
            <a:ext cx="2599690" cy="135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Eunice\AppData\Local\Microsoft\Windows\INetCache\Content.Word\JGM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2166887"/>
            <a:ext cx="802640" cy="8026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 descr="C:\Users\Eunice\AppData\Local\Microsoft\Windows\INetCache\Content.Word\Well Fargo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4" y="4022493"/>
            <a:ext cx="802640" cy="8026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C:\Users\Eunice\AppData\Local\Microsoft\Windows\INetCache\Content.Word\First Credit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43" y="4626598"/>
            <a:ext cx="1296035" cy="6108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 descr="ac West Home Loans - Homemade Ftemp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62" y="3504153"/>
            <a:ext cx="1362075" cy="75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22" descr="C:\Users\Eunice\Downloads\logo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64" y="4095101"/>
            <a:ext cx="1836420" cy="53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Eunice\AppData\Local\Microsoft\Windows\INetCache\Content.Word\Louisiana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48" y="5140793"/>
            <a:ext cx="838200" cy="9429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 descr="C:\Users\Eunice\AppData\Local\Microsoft\Windows\INetCache\Content.Word\McDonalds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7" y="4022493"/>
            <a:ext cx="971550" cy="9836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 descr="C:\Users\Eunice\Downloads\BBA LOGO NEW_ CLEAN (2)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57" y="5477125"/>
            <a:ext cx="1579245" cy="6477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 descr="C:\Users\Eunice\Downloads\L.A.C.Parks_logo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" y="1349272"/>
            <a:ext cx="1012191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28" y="1835795"/>
            <a:ext cx="2003097" cy="18622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" y="123645"/>
            <a:ext cx="8919843" cy="1137927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9" name="Picture 18" descr="C:\Users\Eunice\AppData\Local\Microsoft\Windows\INetCache\Content.Word\Boston.pn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" y="3311639"/>
            <a:ext cx="1532890" cy="285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 descr="C:\Users\Eunice\AppData\Local\Microsoft\Windows\INetCache\Content.Word\Cathay Bank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4013"/>
            <a:ext cx="1345565" cy="5810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 descr="C:\Users\Eunice\Downloads\EECIunion-bank-logo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30" y="1807140"/>
            <a:ext cx="1541780" cy="43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30" y="2504439"/>
            <a:ext cx="2146598" cy="93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7" y="3108925"/>
            <a:ext cx="1887284" cy="5639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4153"/>
            <a:ext cx="1905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61" y="5477125"/>
            <a:ext cx="1013057" cy="10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5849" y="1430922"/>
            <a:ext cx="1097280" cy="1471929"/>
            <a:chOff x="2661" y="321"/>
            <a:chExt cx="1075" cy="1440"/>
          </a:xfrm>
        </p:grpSpPr>
        <p:pic>
          <p:nvPicPr>
            <p:cNvPr id="29" name="Picture 28" descr="LA County Seal"/>
            <p:cNvPicPr>
              <a:picLocks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" y="321"/>
              <a:ext cx="935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9"/>
            <p:cNvSpPr txBox="1">
              <a:spLocks/>
            </p:cNvSpPr>
            <p:nvPr/>
          </p:nvSpPr>
          <p:spPr bwMode="auto">
            <a:xfrm>
              <a:off x="2661" y="1259"/>
              <a:ext cx="107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dirty="0">
                  <a:effectLst/>
                </a:rPr>
                <a:t>Supervisor</a:t>
              </a:r>
              <a:endParaRPr lang="en-US" dirty="0">
                <a:effectLst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b="1" dirty="0">
                  <a:effectLst/>
                </a:rPr>
                <a:t>Mark Ridley-Thomas</a:t>
              </a:r>
              <a:endParaRPr lang="en-US" dirty="0">
                <a:effectLst/>
              </a:endParaRPr>
            </a:p>
            <a:p>
              <a:pPr algn="ctr">
                <a:spcAft>
                  <a:spcPts val="0"/>
                </a:spcAft>
              </a:pPr>
              <a:r>
                <a:rPr lang="en-US" sz="500" dirty="0">
                  <a:effectLst/>
                </a:rPr>
                <a:t>Second District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47744"/>
      </p:ext>
    </p:extLst>
  </p:cSld>
  <p:clrMapOvr>
    <a:masterClrMapping/>
  </p:clrMapOvr>
  <p:transition spd="slow" advClick="0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458"/>
            <a:ext cx="8229600" cy="1143000"/>
          </a:xfr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Miracle’s Miracle</a:t>
            </a:r>
          </a:p>
        </p:txBody>
      </p:sp>
      <p:pic>
        <p:nvPicPr>
          <p:cNvPr id="3" name="Picture 2" descr="C:\Users\Eunice\Downloads\eeciMIRACL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5" y="457200"/>
            <a:ext cx="1914525" cy="1878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19400" y="255069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874610"/>
            <a:ext cx="8229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MYAEP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model is named in honor of 15 year old Watts native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Miracle Treasure McGowan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effectLst/>
                <a:latin typeface="Lucida Handwriting" pitchFamily="66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student at 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nimo College Prep Academy charter school on the David Jordan High school campus.  She tragically lost her life in January 2018, at the age of 15, to a random gunman while sitting in the family car with her mother who was wounded.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Miracle loved her community, was a tireless volunteer at Ted Watkins Park and had her heart set on attending college and using her skills to give-back and improve the neighborhood she grew up in and loved. </a:t>
            </a:r>
            <a:r>
              <a:rPr kumimoji="0" lang="en-US" alt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Miracle planned to work at the park while she attended college.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Everyone loved Miracle, and her family feels that this program will represent the goodness and upward mobility they saw for her future.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</a:t>
            </a:r>
            <a:endParaRPr kumimoji="0" lang="en-US" altLang="en-US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Handwriting" panose="03010101010101010101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1600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17835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152400"/>
            <a:ext cx="8229600" cy="1143000"/>
          </a:xfr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Banking On Miracle’s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5" y="1447800"/>
            <a:ext cx="7929482" cy="3593360"/>
          </a:xfrm>
          <a:ln w="38100">
            <a:solidFill>
              <a:srgbClr val="0070C0"/>
            </a:solidFill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5287" y="4876800"/>
            <a:ext cx="792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endParaRPr lang="en-US" b="1" u="sng" dirty="0">
              <a:solidFill>
                <a:srgbClr val="FFFF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</a:pPr>
            <a:r>
              <a:rPr lang="en-US" b="1" u="sng" dirty="0">
                <a:solidFill>
                  <a:srgbClr val="FFFF00"/>
                </a:solidFill>
                <a:effectLst/>
                <a:latin typeface="Arial"/>
                <a:ea typeface="Calibri"/>
                <a:cs typeface="Times New Roman"/>
              </a:rPr>
              <a:t>Citizens Business Bank </a:t>
            </a:r>
            <a:r>
              <a:rPr lang="en-US" b="1" u="sng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J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/>
                <a:ea typeface="Calibri"/>
                <a:cs typeface="Times New Roman"/>
              </a:rPr>
              <a:t>oins 11 International </a:t>
            </a:r>
            <a:r>
              <a:rPr lang="en-US" b="1" u="sng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Financial Institutions  </a:t>
            </a:r>
          </a:p>
          <a:p>
            <a:pPr algn="just"/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supporting  Miracle’s Young Adult Entrepreneur Program with a </a:t>
            </a:r>
            <a:r>
              <a:rPr lang="en-US" sz="1600" b="1" dirty="0">
                <a:solidFill>
                  <a:srgbClr val="FFFF00"/>
                </a:solidFill>
                <a:effectLst/>
                <a:latin typeface="Arial"/>
                <a:ea typeface="Calibri"/>
                <a:cs typeface="Times New Roman"/>
              </a:rPr>
              <a:t>$10,000 dollar grant in support of EECI’s mission to build a better community, one small business at a time</a:t>
            </a: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en-US" sz="1600" b="1" dirty="0">
                <a:solidFill>
                  <a:srgbClr val="FFFF00"/>
                </a:solidFill>
                <a:effectLst/>
                <a:latin typeface="Arial"/>
                <a:ea typeface="Calibri"/>
                <a:cs typeface="Times New Roman"/>
              </a:rPr>
              <a:t>(From L-R) </a:t>
            </a:r>
            <a:r>
              <a:rPr lang="en-US" sz="1600" b="1" dirty="0">
                <a:effectLst/>
                <a:latin typeface="Arial"/>
                <a:ea typeface="Arial Unicode MS"/>
                <a:cs typeface="Times New Roman"/>
              </a:rPr>
              <a:t>Michael Park, CBB VP/Relationship Manager</a:t>
            </a: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en-US" sz="1600" b="1" dirty="0">
                <a:effectLst/>
                <a:latin typeface="Arial"/>
                <a:ea typeface="Arial Unicode MS"/>
                <a:cs typeface="Times New Roman"/>
              </a:rPr>
              <a:t>Susan Montoya, CBB VP/Community Development Officer, </a:t>
            </a:r>
            <a:r>
              <a:rPr lang="en-US" sz="16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Reynold Blight, EECI Board</a:t>
            </a:r>
            <a:r>
              <a:rPr lang="en-US" sz="1600" b="1" dirty="0">
                <a:latin typeface="Arial"/>
                <a:ea typeface="Calibri"/>
                <a:cs typeface="Times New Roman"/>
              </a:rPr>
              <a:t>, </a:t>
            </a: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Barbara J. Stanton, EECI Exec Dir</a:t>
            </a:r>
            <a:r>
              <a:rPr lang="en-US" sz="1100" b="1" dirty="0">
                <a:effectLst/>
                <a:latin typeface="Arial"/>
                <a:ea typeface="Calibri"/>
                <a:cs typeface="Times New Roman"/>
              </a:rPr>
              <a:t>., </a:t>
            </a:r>
            <a:r>
              <a:rPr lang="en-US" sz="1600" b="1" dirty="0">
                <a:effectLst/>
                <a:latin typeface="Arial"/>
                <a:ea typeface="Calibri"/>
                <a:cs typeface="Times New Roman"/>
              </a:rPr>
              <a:t>and </a:t>
            </a:r>
            <a:r>
              <a:rPr lang="en-US" sz="1600" b="1" dirty="0"/>
              <a:t>Monica Castaneda, EECI Board.</a:t>
            </a:r>
            <a:endParaRPr lang="en-US" sz="1600" b="1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Arial"/>
                <a:ea typeface="Arial Unicode MS"/>
                <a:cs typeface="Times New Roman"/>
              </a:rPr>
              <a:t> </a:t>
            </a:r>
            <a:endParaRPr lang="en-US" sz="1100" b="1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Arial"/>
                <a:ea typeface="Arial Unicode MS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9157787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Target Area - 1 Million + Residents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Underserved Communities of:</a:t>
            </a:r>
          </a:p>
          <a:p>
            <a:pPr lvl="1"/>
            <a:r>
              <a:rPr lang="en-US" dirty="0"/>
              <a:t>Watts</a:t>
            </a:r>
          </a:p>
          <a:p>
            <a:pPr lvl="1"/>
            <a:r>
              <a:rPr lang="en-US" dirty="0"/>
              <a:t>Willowbrook</a:t>
            </a:r>
          </a:p>
          <a:p>
            <a:pPr lvl="1"/>
            <a:r>
              <a:rPr lang="en-US" dirty="0"/>
              <a:t>Compton</a:t>
            </a:r>
          </a:p>
          <a:p>
            <a:pPr lvl="1"/>
            <a:r>
              <a:rPr lang="en-US" dirty="0"/>
              <a:t>Gardena</a:t>
            </a:r>
          </a:p>
          <a:p>
            <a:pPr lvl="1"/>
            <a:r>
              <a:rPr lang="en-US" dirty="0"/>
              <a:t>Southgate</a:t>
            </a:r>
          </a:p>
          <a:p>
            <a:pPr lvl="1"/>
            <a:r>
              <a:rPr lang="en-US" dirty="0"/>
              <a:t> Lynwood </a:t>
            </a:r>
          </a:p>
          <a:p>
            <a:pPr lvl="1"/>
            <a:r>
              <a:rPr lang="en-US" dirty="0"/>
              <a:t>Carson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07" y="3276600"/>
            <a:ext cx="4338755" cy="24405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38" y="2286000"/>
            <a:ext cx="1989172" cy="189087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2565811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Statement of Need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Source:</a:t>
            </a:r>
            <a:r>
              <a:rPr lang="en-US" dirty="0"/>
              <a:t> National Decision Systems report based on updated 2005 U.S. Census data with projections, the target community is in need of access to information and infrastructure technology. </a:t>
            </a:r>
            <a:endParaRPr lang="en-US" sz="2900" i="1" dirty="0"/>
          </a:p>
          <a:p>
            <a:pPr lvl="2">
              <a:lnSpc>
                <a:spcPct val="170000"/>
              </a:lnSpc>
            </a:pPr>
            <a:r>
              <a:rPr lang="en-US" dirty="0"/>
              <a:t>56% of adults (25 and older) have failed to complete high school</a:t>
            </a:r>
          </a:p>
          <a:p>
            <a:pPr lvl="2">
              <a:lnSpc>
                <a:spcPct val="170000"/>
              </a:lnSpc>
            </a:pPr>
            <a:r>
              <a:rPr lang="en-US" dirty="0"/>
              <a:t>Less than 4% have obtained a bachelor’s degree</a:t>
            </a:r>
          </a:p>
          <a:p>
            <a:pPr lvl="2">
              <a:lnSpc>
                <a:spcPct val="170000"/>
              </a:lnSpc>
            </a:pPr>
            <a:r>
              <a:rPr lang="en-US" dirty="0"/>
              <a:t>48% of the population (16 &amp; older) are unemployed</a:t>
            </a:r>
          </a:p>
          <a:p>
            <a:pPr lvl="2">
              <a:lnSpc>
                <a:spcPct val="170000"/>
              </a:lnSpc>
            </a:pPr>
            <a:r>
              <a:rPr lang="en-US" dirty="0"/>
              <a:t>58% of average household incomes are less than $35,000</a:t>
            </a:r>
          </a:p>
          <a:p>
            <a:pPr lvl="2">
              <a:lnSpc>
                <a:spcPct val="170000"/>
              </a:lnSpc>
            </a:pPr>
            <a:r>
              <a:rPr lang="en-US" dirty="0"/>
              <a:t>Estimated per capita income is $10,308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38% have White Collar occupations, 46.1% are Blue Collar, and 16.1% are Administrative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46082"/>
      </p:ext>
    </p:extLst>
  </p:cSld>
  <p:clrMapOvr>
    <a:masterClrMapping/>
  </p:clrMapOvr>
  <p:transition spd="slow" advClick="0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Goals &amp; Objectives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Provide avenues for the development of business talents </a:t>
            </a:r>
            <a:r>
              <a:rPr lang="en-US"/>
              <a:t>of the target area’s </a:t>
            </a:r>
            <a:r>
              <a:rPr lang="en-US" dirty="0"/>
              <a:t>more than </a:t>
            </a:r>
            <a:r>
              <a:rPr lang="en-US" sz="3300" dirty="0"/>
              <a:t>one million residents  </a:t>
            </a:r>
          </a:p>
          <a:p>
            <a:pPr lvl="0"/>
            <a:endParaRPr lang="en-US" sz="3300" dirty="0"/>
          </a:p>
          <a:p>
            <a:pPr lvl="0"/>
            <a:r>
              <a:rPr lang="en-US" sz="3300" dirty="0"/>
              <a:t>Develop links between the corporate community and the target community to maximize productivity in both economic sectors.</a:t>
            </a:r>
          </a:p>
          <a:p>
            <a:endParaRPr lang="en-US" sz="3300" dirty="0"/>
          </a:p>
          <a:p>
            <a:pPr lvl="0"/>
            <a:r>
              <a:rPr lang="en-US" sz="3300" dirty="0"/>
              <a:t>Promote the advantages of entrepreneurial education - more than 80% of all newly created jobs are created through small businesses.</a:t>
            </a:r>
          </a:p>
          <a:p>
            <a:pPr marL="0" indent="0">
              <a:buNone/>
            </a:pPr>
            <a:endParaRPr lang="en-US" sz="3300" dirty="0"/>
          </a:p>
          <a:p>
            <a:pPr lvl="0"/>
            <a:r>
              <a:rPr lang="en-US" sz="3300" dirty="0"/>
              <a:t>Connect successful entrepreneurs with financial resources for the expansion of their small businesses, and how to qualify for business loans.  </a:t>
            </a:r>
          </a:p>
          <a:p>
            <a:pPr lvl="0"/>
            <a:endParaRPr lang="en-US" sz="3300" dirty="0"/>
          </a:p>
          <a:p>
            <a:pPr lvl="0"/>
            <a:r>
              <a:rPr lang="en-US" sz="3300" dirty="0"/>
              <a:t>Develop a loan pool for the graduates of the EECI Program.</a:t>
            </a:r>
          </a:p>
          <a:p>
            <a:pPr marL="0" indent="0">
              <a:buNone/>
            </a:pPr>
            <a:r>
              <a:rPr lang="en-US" sz="3300" dirty="0"/>
              <a:t> </a:t>
            </a:r>
          </a:p>
          <a:p>
            <a:pPr lvl="0"/>
            <a:r>
              <a:rPr lang="en-US" sz="3300" dirty="0"/>
              <a:t>Assist the development of new community leaders.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C:\Users\Eunice\Downloads\EECI_pp_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133600" cy="197713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30785"/>
      </p:ext>
    </p:extLst>
  </p:cSld>
  <p:clrMapOvr>
    <a:masterClrMapping/>
  </p:clrMapOvr>
  <p:transition spd="slow" advClick="0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Methodology</a:t>
            </a:r>
            <a:r>
              <a:rPr lang="en-US" b="1" i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1" dirty="0"/>
              <a:t>The EECI Young Adult Program consists of five major components implemented over a nine-month period: </a:t>
            </a:r>
          </a:p>
          <a:p>
            <a:endParaRPr lang="en-US" sz="2400" dirty="0"/>
          </a:p>
          <a:p>
            <a:r>
              <a:rPr lang="en-US" sz="2400" i="1" dirty="0"/>
              <a:t>outreach, screening and enrollment </a:t>
            </a:r>
          </a:p>
          <a:p>
            <a:r>
              <a:rPr lang="en-US" sz="2400" i="1" dirty="0"/>
              <a:t>classroom seminars</a:t>
            </a:r>
          </a:p>
          <a:p>
            <a:r>
              <a:rPr lang="en-US" sz="2400" i="1" dirty="0"/>
              <a:t>round table discussions and workshops </a:t>
            </a:r>
          </a:p>
          <a:p>
            <a:r>
              <a:rPr lang="en-US" sz="2400" i="1" dirty="0"/>
              <a:t>individualized consulting and mentoring</a:t>
            </a:r>
          </a:p>
          <a:p>
            <a:r>
              <a:rPr lang="en-US" sz="2400" i="1" dirty="0"/>
              <a:t>field trips 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/>
              <a:t>Each student has approximately 100 hours of service. </a:t>
            </a:r>
            <a:r>
              <a:rPr lang="en-US" sz="2800" b="1" i="1" dirty="0">
                <a:solidFill>
                  <a:srgbClr val="92D050"/>
                </a:solidFill>
              </a:rPr>
              <a:t>The course culminates in a graduation ceremony.</a:t>
            </a: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Eunice\Downloads\EECI19GRAD\MYAEP_Grad_Grou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399"/>
            <a:ext cx="2676833" cy="198120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94441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Entrepreneurial Classroom Instruction  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50819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The Mind Set and Success Traits</a:t>
            </a:r>
          </a:p>
          <a:p>
            <a:pPr lvl="0"/>
            <a:r>
              <a:rPr lang="en-US" sz="2600" dirty="0"/>
              <a:t>The Concept and Feasibility</a:t>
            </a:r>
          </a:p>
          <a:p>
            <a:pPr lvl="0"/>
            <a:r>
              <a:rPr lang="en-US" sz="2600" dirty="0"/>
              <a:t>Legal Aspects of Business</a:t>
            </a:r>
          </a:p>
          <a:p>
            <a:pPr lvl="0"/>
            <a:r>
              <a:rPr lang="en-US" sz="2600" dirty="0"/>
              <a:t>Entry Strategies</a:t>
            </a:r>
          </a:p>
          <a:p>
            <a:pPr lvl="0"/>
            <a:r>
              <a:rPr lang="en-US" sz="2600" dirty="0"/>
              <a:t>Planning</a:t>
            </a:r>
          </a:p>
          <a:p>
            <a:pPr lvl="0"/>
            <a:r>
              <a:rPr lang="en-US" sz="2600" dirty="0"/>
              <a:t>Marketing</a:t>
            </a:r>
          </a:p>
          <a:p>
            <a:pPr lvl="0"/>
            <a:r>
              <a:rPr lang="en-US" sz="2600" dirty="0"/>
              <a:t>Management Financial Planning</a:t>
            </a:r>
          </a:p>
          <a:p>
            <a:r>
              <a:rPr lang="en-US" dirty="0"/>
              <a:t>Money – Where It is and How to Get 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Need for Growth Strategy</a:t>
            </a:r>
          </a:p>
          <a:p>
            <a:pPr lvl="0"/>
            <a:r>
              <a:rPr lang="en-US" sz="2600" dirty="0"/>
              <a:t>Methods of Growing</a:t>
            </a:r>
          </a:p>
          <a:p>
            <a:pPr lvl="0"/>
            <a:r>
              <a:rPr lang="en-US" sz="2600" dirty="0"/>
              <a:t>Expansion of Sales Operations</a:t>
            </a:r>
          </a:p>
          <a:p>
            <a:pPr lvl="0"/>
            <a:r>
              <a:rPr lang="en-US" sz="2600" dirty="0"/>
              <a:t>Managing and Financing Growth</a:t>
            </a:r>
          </a:p>
          <a:p>
            <a:pPr lvl="0"/>
            <a:r>
              <a:rPr lang="en-US" sz="2600" dirty="0"/>
              <a:t>Buying a Business</a:t>
            </a:r>
          </a:p>
          <a:p>
            <a:pPr lvl="0"/>
            <a:r>
              <a:rPr lang="en-US" sz="2600" dirty="0"/>
              <a:t>Evaluation of Growth Plan</a:t>
            </a:r>
          </a:p>
          <a:p>
            <a:pPr lvl="0"/>
            <a:r>
              <a:rPr lang="en-US" sz="2600" dirty="0"/>
              <a:t>The Future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29200"/>
            <a:ext cx="2286000" cy="152400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570046"/>
      </p:ext>
    </p:extLst>
  </p:cSld>
  <p:clrMapOvr>
    <a:masterClrMapping/>
  </p:clrMapOvr>
  <p:transition spd="slow" advClick="0" advTm="6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Life! Employment! Career Prep!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i="1" dirty="0"/>
              <a:t>Individuals will participate in specialized Personal and Professional Development Classes including, but not be limited to:</a:t>
            </a:r>
          </a:p>
          <a:p>
            <a:pPr lvl="2"/>
            <a:r>
              <a:rPr lang="en-US" sz="1800" i="1" dirty="0"/>
              <a:t>Bridging Higher Education (College) with Various Industry Careers</a:t>
            </a:r>
          </a:p>
          <a:p>
            <a:pPr lvl="2"/>
            <a:r>
              <a:rPr lang="en-US" sz="1800" i="1" dirty="0"/>
              <a:t>Preparing A Personal Mission Statement</a:t>
            </a:r>
          </a:p>
          <a:p>
            <a:pPr lvl="2"/>
            <a:r>
              <a:rPr lang="en-US" sz="1800" i="1" dirty="0"/>
              <a:t>Preparing A Student/Personal Bio and Resume Writing</a:t>
            </a:r>
          </a:p>
          <a:p>
            <a:pPr lvl="2"/>
            <a:r>
              <a:rPr lang="en-US" sz="1800" i="1" dirty="0"/>
              <a:t>Presenting Your Best for Colleges and Career Paths</a:t>
            </a:r>
          </a:p>
          <a:p>
            <a:pPr lvl="2"/>
            <a:r>
              <a:rPr lang="en-US" sz="1800" i="1" dirty="0"/>
              <a:t>The College Application Process &amp; Financial Aid</a:t>
            </a:r>
          </a:p>
          <a:p>
            <a:pPr lvl="2"/>
            <a:r>
              <a:rPr lang="en-US" sz="1800" i="1" dirty="0"/>
              <a:t>Learning Styles &amp; Critical and Creative Thinking</a:t>
            </a:r>
          </a:p>
          <a:p>
            <a:pPr lvl="2"/>
            <a:r>
              <a:rPr lang="en-US" sz="1800" i="1" dirty="0"/>
              <a:t>Successful Test Taking, Time Management and Study Skills</a:t>
            </a:r>
          </a:p>
          <a:p>
            <a:pPr lvl="2"/>
            <a:r>
              <a:rPr lang="en-US" sz="1800" i="1" dirty="0"/>
              <a:t>Wellness &amp; Well-Being</a:t>
            </a:r>
          </a:p>
          <a:p>
            <a:pPr lvl="2"/>
            <a:r>
              <a:rPr lang="en-US" sz="1800" i="1" dirty="0"/>
              <a:t>Forming Positive Relationships (Networking)</a:t>
            </a:r>
          </a:p>
          <a:p>
            <a:pPr lvl="2"/>
            <a:r>
              <a:rPr lang="en-US" sz="1800" i="1" dirty="0"/>
              <a:t>Interviewing &amp; Informational Interviews</a:t>
            </a:r>
          </a:p>
          <a:p>
            <a:pPr lvl="2"/>
            <a:r>
              <a:rPr lang="en-US" sz="1800" i="1" dirty="0"/>
              <a:t>Parent Orientation </a:t>
            </a:r>
          </a:p>
          <a:p>
            <a:endParaRPr lang="en-US" sz="18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32" y="4800600"/>
            <a:ext cx="1981200" cy="173905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70447"/>
      </p:ext>
    </p:extLst>
  </p:cSld>
  <p:clrMapOvr>
    <a:masterClrMapping/>
  </p:clrMapOvr>
  <p:transition spd="slow" advClick="0" advTm="10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2399</TotalTime>
  <Words>808</Words>
  <Application>Microsoft Office PowerPoint</Application>
  <PresentationFormat>On-screen Show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Handwriting</vt:lpstr>
      <vt:lpstr>Office Theme</vt:lpstr>
      <vt:lpstr>PowerPoint Presentation</vt:lpstr>
      <vt:lpstr>Miracle’s Miracle</vt:lpstr>
      <vt:lpstr>Banking On Miracle’s</vt:lpstr>
      <vt:lpstr> Target Area - 1 Million + Residents </vt:lpstr>
      <vt:lpstr>Statement of Need  </vt:lpstr>
      <vt:lpstr>Goals &amp; Objectives</vt:lpstr>
      <vt:lpstr> Methodology  </vt:lpstr>
      <vt:lpstr> Entrepreneurial Classroom Instruction    </vt:lpstr>
      <vt:lpstr>  Life! Employment! Career Prep!   </vt:lpstr>
      <vt:lpstr> College Prep &amp; Pre-Employment  </vt:lpstr>
      <vt:lpstr>Individual/Group Consulting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 Educational Center, Inc.</dc:title>
  <dc:creator>Eunice</dc:creator>
  <cp:lastModifiedBy>Marin, Carlos</cp:lastModifiedBy>
  <cp:revision>70</cp:revision>
  <dcterms:created xsi:type="dcterms:W3CDTF">2019-05-31T20:06:35Z</dcterms:created>
  <dcterms:modified xsi:type="dcterms:W3CDTF">2019-11-04T23:37:00Z</dcterms:modified>
</cp:coreProperties>
</file>